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57" r:id="rId3"/>
    <p:sldId id="260" r:id="rId4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41" autoAdjust="0"/>
  </p:normalViewPr>
  <p:slideViewPr>
    <p:cSldViewPr snapToGrid="0">
      <p:cViewPr>
        <p:scale>
          <a:sx n="80" d="100"/>
          <a:sy n="80" d="100"/>
        </p:scale>
        <p:origin x="1056" y="4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689900"/>
            <a:ext cx="3611126" cy="72132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70467"/>
            <a:ext cx="4616035" cy="45127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552254"/>
            <a:ext cx="3715688" cy="27638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70467"/>
            <a:ext cx="6057900" cy="45127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552252"/>
            <a:ext cx="5460999" cy="660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65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6057900" cy="41825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943600"/>
            <a:ext cx="4787664" cy="2751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30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953000"/>
            <a:ext cx="4801850" cy="69708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212657"/>
            <a:ext cx="4786771" cy="248261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618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953000"/>
            <a:ext cx="4786771" cy="24518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414305"/>
            <a:ext cx="4787664" cy="128096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344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13400"/>
            <a:ext cx="4786771" cy="15164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154334"/>
            <a:ext cx="4786770" cy="15409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380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5644244" cy="41825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74549"/>
            <a:ext cx="478677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885285"/>
            <a:ext cx="4786770" cy="18099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90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70468"/>
            <a:ext cx="4916150" cy="5442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95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70467"/>
            <a:ext cx="1533146" cy="63838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70467"/>
            <a:ext cx="4387509" cy="79248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14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70467"/>
            <a:ext cx="4916150" cy="544219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0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61733"/>
            <a:ext cx="4801851" cy="3350919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6481704"/>
            <a:ext cx="4801850" cy="221356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03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70467"/>
            <a:ext cx="2962475" cy="5442186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70466"/>
            <a:ext cx="2961179" cy="5429956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60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70467"/>
            <a:ext cx="2787650" cy="8805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651001"/>
            <a:ext cx="2959100" cy="4561652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818622"/>
            <a:ext cx="2823038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651000"/>
            <a:ext cx="2967529" cy="4549422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69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34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95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70467"/>
            <a:ext cx="2400300" cy="2201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70467"/>
            <a:ext cx="3329066" cy="79248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191937"/>
            <a:ext cx="2400300" cy="302071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28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91267"/>
            <a:ext cx="2672444" cy="1651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320800"/>
            <a:ext cx="2460731" cy="693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962400"/>
            <a:ext cx="2673167" cy="3008489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915401"/>
            <a:ext cx="4358793" cy="52740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46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000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625631"/>
            <a:ext cx="1852842" cy="384010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70468"/>
            <a:ext cx="4916150" cy="544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915405"/>
            <a:ext cx="900347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24D5F9-E31A-4F3C-9B5C-8675640C5097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915401"/>
            <a:ext cx="4358793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8057803"/>
            <a:ext cx="642680" cy="967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EBE00A-8374-4F56-BD33-4130BC323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628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5050"/>
            </a:gs>
            <a:gs pos="7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FM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4" y="384032"/>
            <a:ext cx="1905343" cy="1423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505572" y="1965074"/>
            <a:ext cx="4210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Journées de la SOFMA </a:t>
            </a:r>
          </a:p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et 20 novembre 2025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86" y="264327"/>
            <a:ext cx="1905343" cy="99864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23791" y="3211790"/>
            <a:ext cx="457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Hôtel Dieu Saint Jacques</a:t>
            </a:r>
          </a:p>
          <a:p>
            <a:pPr algn="ctr"/>
            <a:r>
              <a:rPr lang="fr-FR" sz="24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Rue Charles Viguerie</a:t>
            </a:r>
          </a:p>
          <a:p>
            <a:pPr algn="ctr"/>
            <a:r>
              <a:rPr lang="fr-FR" sz="24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31300 Toulouse</a:t>
            </a:r>
            <a:endParaRPr lang="fr-FR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70784BE-A289-64D0-DF88-B24A1D8772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915" b="7400"/>
          <a:stretch/>
        </p:blipFill>
        <p:spPr>
          <a:xfrm>
            <a:off x="185560" y="4609157"/>
            <a:ext cx="6486880" cy="34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5050"/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235" y="6218329"/>
            <a:ext cx="6471041" cy="459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342900">
              <a:spcBef>
                <a:spcPct val="0"/>
              </a:spcBef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4599" y="825110"/>
            <a:ext cx="2642711" cy="318875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600" b="1" cap="none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 à partir de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fr-FR" sz="1600" b="1" cap="none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h3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4370" y="1259137"/>
            <a:ext cx="6483173" cy="537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10h00 – 11h30 : Réseau NS PARK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3127" y="3708069"/>
            <a:ext cx="6387880" cy="7998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13h30 – 14h30 :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600" b="1" dirty="0"/>
              <a:t>Biomarqueurs biologiques (sang et LCR) dans les syndromes parkinsoniens : le point en 2025  </a:t>
            </a:r>
          </a:p>
          <a:p>
            <a:endParaRPr lang="fr-FR" sz="500" b="1" dirty="0">
              <a:solidFill>
                <a:schemeClr val="tx1"/>
              </a:solidFill>
            </a:endParaRPr>
          </a:p>
          <a:p>
            <a:r>
              <a:rPr lang="fr-FR" sz="1200" i="1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=&gt; Modérateurs :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5818" y="1853393"/>
            <a:ext cx="584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Cohorte PREDISTIM de patients parkinsoniens stimulés (2012-2025): bilan et perspectives (D Devos, Lille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2810" y="5529844"/>
            <a:ext cx="6394733" cy="5448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14h30 – 15h30 : Phase </a:t>
            </a:r>
            <a:r>
              <a:rPr lang="fr-FR" sz="1600" b="1" dirty="0" err="1"/>
              <a:t>prodromale</a:t>
            </a:r>
            <a:r>
              <a:rPr lang="fr-FR" sz="1600" b="1" dirty="0"/>
              <a:t> de la maladie de Parkinson</a:t>
            </a:r>
          </a:p>
          <a:p>
            <a:endParaRPr lang="fr-FR" sz="400" b="1" dirty="0"/>
          </a:p>
          <a:p>
            <a:r>
              <a:rPr lang="fr-FR" sz="1400" b="1" dirty="0"/>
              <a:t> </a:t>
            </a:r>
            <a:r>
              <a:rPr lang="fr-FR" sz="1200" b="1" i="1" dirty="0"/>
              <a:t>=&gt; </a:t>
            </a:r>
            <a:r>
              <a:rPr lang="fr-FR" sz="1200" i="1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Modérateurs :  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433615" y="3079843"/>
            <a:ext cx="3505737" cy="4933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 defTabSz="342900">
              <a:spcBef>
                <a:spcPct val="0"/>
              </a:spcBef>
              <a:buNone/>
              <a:defRPr sz="1400" b="1" cap="all">
                <a:ln w="3175" cmpd="sng">
                  <a:noFill/>
                </a:ln>
                <a:solidFill>
                  <a:schemeClr val="bg2"/>
                </a:solidFill>
                <a:effectLst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cap="none" dirty="0">
                <a:solidFill>
                  <a:srgbClr val="C00000"/>
                </a:solidFill>
              </a:rPr>
              <a:t>- </a:t>
            </a:r>
            <a:r>
              <a:rPr lang="fr-FR" sz="1600" cap="none" dirty="0">
                <a:solidFill>
                  <a:srgbClr val="C00000"/>
                </a:solidFill>
              </a:rPr>
              <a:t>Pause déjeuner -</a:t>
            </a:r>
          </a:p>
          <a:p>
            <a:r>
              <a:rPr lang="fr-FR" sz="1600" cap="none" dirty="0">
                <a:solidFill>
                  <a:srgbClr val="C00000"/>
                </a:solidFill>
              </a:rPr>
              <a:t>« Visite des stands »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3556" y="8213342"/>
            <a:ext cx="6415376" cy="5447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16h30 – 18h30 : Session Vidéos CMA</a:t>
            </a:r>
          </a:p>
          <a:p>
            <a:r>
              <a:rPr lang="fr-FR" sz="1400" b="1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4370" y="8892943"/>
            <a:ext cx="6175169" cy="244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defTabSz="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Présentation vidéos	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84370" y="8470374"/>
            <a:ext cx="4191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Animation : E Flamand-Roze (Paris)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4215" y="68197"/>
            <a:ext cx="5104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Mercredi 19 Novembre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587" y="2565669"/>
            <a:ext cx="6394733" cy="3891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11h30 – 12h30 : SYMPOSIUM  à définir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5529" y="4599197"/>
            <a:ext cx="6522014" cy="663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13h30-14h00 : Marqueurs de l’a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synucleine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  (Piero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Parchi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Bologne, Italie) 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14h00-14h30 : Autres biomarqueurs (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Wassilios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Meisner, Bordeaux)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4235" y="7562744"/>
            <a:ext cx="6370773" cy="5001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16h00 – 16h30 : Section « Jeunes de la SOFMA »</a:t>
            </a:r>
          </a:p>
          <a:p>
            <a:endParaRPr lang="fr-FR" sz="400" b="1" dirty="0"/>
          </a:p>
          <a:p>
            <a:r>
              <a:rPr lang="fr-FR" sz="1200" i="1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=&gt; C. Desjardins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950F4A-66AA-EADC-30A9-FB4DFDA55BA9}"/>
              </a:ext>
            </a:extLst>
          </p:cNvPr>
          <p:cNvSpPr txBox="1"/>
          <p:nvPr/>
        </p:nvSpPr>
        <p:spPr>
          <a:xfrm>
            <a:off x="189098" y="6166007"/>
            <a:ext cx="666890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14H30-15h00 : La cohorte française ICEBERG (JC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Corvol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Paris)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15h00-15H30 (Visio): L’essai plateforme américain P2P (TSimuni, Chicago, USA) </a:t>
            </a:r>
            <a:endParaRPr 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E59BFDC-E578-D049-1107-434EA829AE8D}"/>
              </a:ext>
            </a:extLst>
          </p:cNvPr>
          <p:cNvSpPr txBox="1">
            <a:spLocks/>
          </p:cNvSpPr>
          <p:nvPr/>
        </p:nvSpPr>
        <p:spPr>
          <a:xfrm>
            <a:off x="1653667" y="6918985"/>
            <a:ext cx="3505737" cy="4933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 defTabSz="342900">
              <a:spcBef>
                <a:spcPct val="0"/>
              </a:spcBef>
              <a:buNone/>
              <a:defRPr sz="1400" b="1" cap="all">
                <a:ln w="3175" cmpd="sng">
                  <a:noFill/>
                </a:ln>
                <a:solidFill>
                  <a:schemeClr val="bg2"/>
                </a:solidFill>
                <a:effectLst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cap="none" dirty="0">
                <a:solidFill>
                  <a:srgbClr val="C00000"/>
                </a:solidFill>
              </a:rPr>
              <a:t>- </a:t>
            </a:r>
            <a:r>
              <a:rPr lang="fr-FR" sz="1600" cap="none" dirty="0">
                <a:solidFill>
                  <a:srgbClr val="C00000"/>
                </a:solidFill>
              </a:rPr>
              <a:t>Pause café -</a:t>
            </a:r>
          </a:p>
          <a:p>
            <a:r>
              <a:rPr lang="fr-FR" sz="1600" cap="none" dirty="0">
                <a:solidFill>
                  <a:srgbClr val="C00000"/>
                </a:solidFill>
              </a:rPr>
              <a:t>« Visite des stands »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7E775BE-1E51-521B-A3C2-125583597618}"/>
              </a:ext>
            </a:extLst>
          </p:cNvPr>
          <p:cNvSpPr txBox="1">
            <a:spLocks/>
          </p:cNvSpPr>
          <p:nvPr/>
        </p:nvSpPr>
        <p:spPr>
          <a:xfrm>
            <a:off x="1485624" y="9137241"/>
            <a:ext cx="3505737" cy="4933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 defTabSz="342900">
              <a:spcBef>
                <a:spcPct val="0"/>
              </a:spcBef>
              <a:buNone/>
              <a:defRPr sz="1400" b="1" cap="all">
                <a:ln w="3175" cmpd="sng">
                  <a:noFill/>
                </a:ln>
                <a:solidFill>
                  <a:schemeClr val="bg2"/>
                </a:solidFill>
                <a:effectLst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cap="none" dirty="0">
                <a:solidFill>
                  <a:srgbClr val="C00000"/>
                </a:solidFill>
              </a:rPr>
              <a:t>- </a:t>
            </a:r>
            <a:r>
              <a:rPr lang="fr-FR" sz="1600" cap="none" dirty="0">
                <a:solidFill>
                  <a:srgbClr val="C00000"/>
                </a:solidFill>
              </a:rPr>
              <a:t>Dîner-</a:t>
            </a:r>
          </a:p>
          <a:p>
            <a:r>
              <a:rPr lang="fr-FR" sz="1600" cap="none" dirty="0">
                <a:solidFill>
                  <a:srgbClr val="C00000"/>
                </a:solidFill>
              </a:rPr>
              <a:t>« Soirée» </a:t>
            </a:r>
          </a:p>
        </p:txBody>
      </p:sp>
    </p:spTree>
    <p:extLst>
      <p:ext uri="{BB962C8B-B14F-4D97-AF65-F5344CB8AC3E}">
        <p14:creationId xmlns:p14="http://schemas.microsoft.com/office/powerpoint/2010/main" val="189083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5050"/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AA8E5E-FB51-EA3B-FF53-4B5A60CBA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E808C0-F8C2-31D5-DD60-02291AD8374D}"/>
              </a:ext>
            </a:extLst>
          </p:cNvPr>
          <p:cNvSpPr/>
          <p:nvPr/>
        </p:nvSpPr>
        <p:spPr>
          <a:xfrm>
            <a:off x="134235" y="6218329"/>
            <a:ext cx="6471041" cy="459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342900">
              <a:spcBef>
                <a:spcPct val="0"/>
              </a:spcBef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61B1E9-9FBC-15E2-2487-82CF6925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99" y="825110"/>
            <a:ext cx="2642711" cy="318875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600" b="1" cap="none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 à partir de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fr-FR" sz="1600" b="1" cap="none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h15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223D7-F721-61B1-7533-20EF64F09BC9}"/>
              </a:ext>
            </a:extLst>
          </p:cNvPr>
          <p:cNvSpPr/>
          <p:nvPr/>
        </p:nvSpPr>
        <p:spPr>
          <a:xfrm>
            <a:off x="184370" y="1259137"/>
            <a:ext cx="6483173" cy="537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b="1" dirty="0"/>
          </a:p>
          <a:p>
            <a:r>
              <a:rPr lang="fr-FR" sz="1600" b="1" dirty="0"/>
              <a:t>08h30 – 09h30 : Thérapie innovante et Maladie de Parkinson</a:t>
            </a:r>
          </a:p>
          <a:p>
            <a:r>
              <a:rPr lang="fr-FR" sz="1200" i="1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=&gt; Modérateurs :</a:t>
            </a:r>
          </a:p>
          <a:p>
            <a:endParaRPr lang="fr-FR" sz="1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78C8FC-C95F-08AB-B010-E355D4831AF7}"/>
              </a:ext>
            </a:extLst>
          </p:cNvPr>
          <p:cNvSpPr txBox="1"/>
          <p:nvPr/>
        </p:nvSpPr>
        <p:spPr>
          <a:xfrm>
            <a:off x="145529" y="1798103"/>
            <a:ext cx="638788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8H30-9h00 : Thérapies cellulaires (R Barker, Cambridge, UK)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9h00-9H30 : Thérapies géniques (S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Palfi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Creteil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fr-FR" sz="1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1A2D55-B195-2265-2A8A-98F721814B87}"/>
              </a:ext>
            </a:extLst>
          </p:cNvPr>
          <p:cNvSpPr/>
          <p:nvPr/>
        </p:nvSpPr>
        <p:spPr>
          <a:xfrm>
            <a:off x="212776" y="6128893"/>
            <a:ext cx="6452825" cy="5448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14h00 – 15h30 : Réunions parallèles des Centres Expert Parkinson</a:t>
            </a:r>
          </a:p>
          <a:p>
            <a:endParaRPr lang="fr-FR" sz="400" b="1" dirty="0"/>
          </a:p>
          <a:p>
            <a:r>
              <a:rPr lang="fr-FR" sz="1400" b="1" dirty="0"/>
              <a:t> </a:t>
            </a:r>
            <a:r>
              <a:rPr lang="fr-FR" sz="1200" b="1" i="1" dirty="0"/>
              <a:t>=&gt; </a:t>
            </a:r>
            <a:r>
              <a:rPr lang="fr-FR" sz="1200" b="1" i="1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sessions médicale et paramédicale </a:t>
            </a:r>
            <a:endParaRPr lang="fr-FR" sz="1200" i="1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593EC33-CC47-D6CB-0C10-17E5A13C0C26}"/>
              </a:ext>
            </a:extLst>
          </p:cNvPr>
          <p:cNvSpPr txBox="1">
            <a:spLocks/>
          </p:cNvSpPr>
          <p:nvPr/>
        </p:nvSpPr>
        <p:spPr>
          <a:xfrm>
            <a:off x="1566752" y="3217192"/>
            <a:ext cx="3505737" cy="3671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 defTabSz="342900">
              <a:spcBef>
                <a:spcPct val="0"/>
              </a:spcBef>
              <a:buNone/>
              <a:defRPr sz="1400" b="1" cap="all">
                <a:ln w="3175" cmpd="sng">
                  <a:noFill/>
                </a:ln>
                <a:solidFill>
                  <a:schemeClr val="bg2"/>
                </a:solidFill>
                <a:effectLst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sz="11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Appel à communications en cours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B70AA0-21C3-3730-973D-4947481CA9D6}"/>
              </a:ext>
            </a:extLst>
          </p:cNvPr>
          <p:cNvSpPr/>
          <p:nvPr/>
        </p:nvSpPr>
        <p:spPr>
          <a:xfrm>
            <a:off x="1488495" y="68197"/>
            <a:ext cx="42763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Jeudi 20 Novembre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9CAFC0-DADF-FBC9-D3A0-E6EDD61828E8}"/>
              </a:ext>
            </a:extLst>
          </p:cNvPr>
          <p:cNvSpPr/>
          <p:nvPr/>
        </p:nvSpPr>
        <p:spPr>
          <a:xfrm>
            <a:off x="184370" y="2615102"/>
            <a:ext cx="6483173" cy="6519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b="1" dirty="0"/>
          </a:p>
          <a:p>
            <a:r>
              <a:rPr lang="fr-FR" sz="1600" b="1" dirty="0"/>
              <a:t>09h30 – 10h30 : Communications originales (3)</a:t>
            </a:r>
          </a:p>
          <a:p>
            <a:r>
              <a:rPr lang="fr-FR" sz="1200" i="1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=&gt; Modérateurs :</a:t>
            </a:r>
          </a:p>
          <a:p>
            <a:endParaRPr 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331C8B-F8BC-1F55-BFF6-F64B21213916}"/>
              </a:ext>
            </a:extLst>
          </p:cNvPr>
          <p:cNvSpPr/>
          <p:nvPr/>
        </p:nvSpPr>
        <p:spPr>
          <a:xfrm>
            <a:off x="198159" y="7147637"/>
            <a:ext cx="6467442" cy="5001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15h30 – 16h30 : </a:t>
            </a:r>
            <a:r>
              <a:rPr lang="fr-FR" sz="1600" b="1" dirty="0">
                <a:solidFill>
                  <a:schemeClr val="tx1"/>
                </a:solidFill>
              </a:rPr>
              <a:t>Réunion des Centres Experts Parkinson (CEP)</a:t>
            </a:r>
            <a:r>
              <a:rPr lang="fr-FR" sz="1400" i="1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	</a:t>
            </a:r>
            <a:r>
              <a:rPr lang="fr-FR" sz="1400" b="1" dirty="0"/>
              <a:t> </a:t>
            </a:r>
          </a:p>
          <a:p>
            <a:r>
              <a:rPr lang="fr-FR" sz="1200" i="1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=&gt; Modérateurs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E395A0-4431-23C9-7A45-03A978DF6459}"/>
              </a:ext>
            </a:extLst>
          </p:cNvPr>
          <p:cNvSpPr txBox="1"/>
          <p:nvPr/>
        </p:nvSpPr>
        <p:spPr>
          <a:xfrm>
            <a:off x="198159" y="7802921"/>
            <a:ext cx="666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Présentation des travaux trans professionnels et propositions de travaux ultérieurs (après concertations entre les responsables de chaque groupe)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99B5560-7787-E90D-2024-2687526CDF58}"/>
              </a:ext>
            </a:extLst>
          </p:cNvPr>
          <p:cNvSpPr txBox="1">
            <a:spLocks/>
          </p:cNvSpPr>
          <p:nvPr/>
        </p:nvSpPr>
        <p:spPr>
          <a:xfrm>
            <a:off x="1616886" y="3592301"/>
            <a:ext cx="3505737" cy="4933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 defTabSz="342900">
              <a:spcBef>
                <a:spcPct val="0"/>
              </a:spcBef>
              <a:buNone/>
              <a:defRPr sz="1400" b="1" cap="all">
                <a:ln w="3175" cmpd="sng">
                  <a:noFill/>
                </a:ln>
                <a:solidFill>
                  <a:schemeClr val="bg2"/>
                </a:solidFill>
                <a:effectLst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cap="none" dirty="0">
                <a:solidFill>
                  <a:srgbClr val="C00000"/>
                </a:solidFill>
              </a:rPr>
              <a:t>- </a:t>
            </a:r>
            <a:r>
              <a:rPr lang="fr-FR" sz="1600" cap="none" dirty="0">
                <a:solidFill>
                  <a:srgbClr val="C00000"/>
                </a:solidFill>
              </a:rPr>
              <a:t>Pause café -</a:t>
            </a:r>
          </a:p>
          <a:p>
            <a:r>
              <a:rPr lang="fr-FR" sz="1600" cap="none" dirty="0">
                <a:solidFill>
                  <a:srgbClr val="C00000"/>
                </a:solidFill>
              </a:rPr>
              <a:t>« Visite des stands »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787C9-6E60-1C8D-7417-32E62A134EA2}"/>
              </a:ext>
            </a:extLst>
          </p:cNvPr>
          <p:cNvSpPr/>
          <p:nvPr/>
        </p:nvSpPr>
        <p:spPr>
          <a:xfrm>
            <a:off x="184367" y="4186422"/>
            <a:ext cx="6483173" cy="6519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b="1" dirty="0"/>
          </a:p>
          <a:p>
            <a:r>
              <a:rPr lang="fr-FR" sz="1600" b="1" dirty="0"/>
              <a:t>11h00 – 12h00 : Communications originales (3)</a:t>
            </a:r>
          </a:p>
          <a:p>
            <a:r>
              <a:rPr lang="fr-FR" sz="1200" i="1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=&gt; Modérateurs :</a:t>
            </a:r>
          </a:p>
          <a:p>
            <a:endParaRPr 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4F8FE-73F0-8A57-DE17-3EBE405AE7CB}"/>
              </a:ext>
            </a:extLst>
          </p:cNvPr>
          <p:cNvSpPr/>
          <p:nvPr/>
        </p:nvSpPr>
        <p:spPr>
          <a:xfrm>
            <a:off x="182428" y="5045613"/>
            <a:ext cx="6483173" cy="3891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12h00 – 13h00 : SYMPOSIUM  à définir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8A0BFEC-D8DE-372D-BF1C-8E9BA5DB2296}"/>
              </a:ext>
            </a:extLst>
          </p:cNvPr>
          <p:cNvSpPr txBox="1">
            <a:spLocks/>
          </p:cNvSpPr>
          <p:nvPr/>
        </p:nvSpPr>
        <p:spPr>
          <a:xfrm>
            <a:off x="1616886" y="5526281"/>
            <a:ext cx="3505737" cy="4933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 defTabSz="342900">
              <a:spcBef>
                <a:spcPct val="0"/>
              </a:spcBef>
              <a:buNone/>
              <a:defRPr sz="1400" b="1" cap="all">
                <a:ln w="3175" cmpd="sng">
                  <a:noFill/>
                </a:ln>
                <a:solidFill>
                  <a:schemeClr val="bg2"/>
                </a:solidFill>
                <a:effectLst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cap="none" dirty="0">
                <a:solidFill>
                  <a:srgbClr val="C00000"/>
                </a:solidFill>
              </a:rPr>
              <a:t>- </a:t>
            </a:r>
            <a:r>
              <a:rPr lang="fr-FR" sz="1600" cap="none" dirty="0">
                <a:solidFill>
                  <a:srgbClr val="C00000"/>
                </a:solidFill>
              </a:rPr>
              <a:t>Pause déjeuner -</a:t>
            </a:r>
          </a:p>
          <a:p>
            <a:r>
              <a:rPr lang="fr-FR" sz="1600" cap="none" dirty="0">
                <a:solidFill>
                  <a:srgbClr val="C00000"/>
                </a:solidFill>
              </a:rPr>
              <a:t>« Visite des stands »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8B28CA-B23B-A993-B71D-C22DCDB73201}"/>
              </a:ext>
            </a:extLst>
          </p:cNvPr>
          <p:cNvSpPr txBox="1"/>
          <p:nvPr/>
        </p:nvSpPr>
        <p:spPr>
          <a:xfrm>
            <a:off x="292225" y="6662636"/>
            <a:ext cx="666890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Session médicale à définir 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B5046AC-8E17-517D-14FD-4DB3BC415DC2}"/>
              </a:ext>
            </a:extLst>
          </p:cNvPr>
          <p:cNvSpPr txBox="1">
            <a:spLocks/>
          </p:cNvSpPr>
          <p:nvPr/>
        </p:nvSpPr>
        <p:spPr>
          <a:xfrm>
            <a:off x="1686319" y="8477540"/>
            <a:ext cx="3505737" cy="4933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 defTabSz="342900">
              <a:spcBef>
                <a:spcPct val="0"/>
              </a:spcBef>
              <a:buNone/>
              <a:defRPr sz="1400" b="1" cap="all">
                <a:ln w="3175" cmpd="sng">
                  <a:noFill/>
                </a:ln>
                <a:solidFill>
                  <a:schemeClr val="bg2"/>
                </a:solidFill>
                <a:effectLst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sz="1600" cap="none" dirty="0">
                <a:solidFill>
                  <a:srgbClr val="C00000"/>
                </a:solidFill>
              </a:rPr>
              <a:t>«Fin de session à 16h45» </a:t>
            </a:r>
          </a:p>
        </p:txBody>
      </p:sp>
    </p:spTree>
    <p:extLst>
      <p:ext uri="{BB962C8B-B14F-4D97-AF65-F5344CB8AC3E}">
        <p14:creationId xmlns:p14="http://schemas.microsoft.com/office/powerpoint/2010/main" val="2483189798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369</Words>
  <Application>Microsoft Office PowerPoint</Application>
  <PresentationFormat>Format A4 (210 x 297 mm)</PresentationFormat>
  <Paragraphs>62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Wingdings</vt:lpstr>
      <vt:lpstr>Wingdings 3</vt:lpstr>
      <vt:lpstr>Secteur</vt:lpstr>
      <vt:lpstr>Présentation PowerPoint</vt:lpstr>
      <vt:lpstr>Accueil à partir de 09h30</vt:lpstr>
      <vt:lpstr>Accueil à partir de 08h15</vt:lpstr>
    </vt:vector>
  </TitlesOfParts>
  <Company>CHU de Clermont-Fd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Serre Helene</dc:creator>
  <cp:lastModifiedBy>utilisateur</cp:lastModifiedBy>
  <cp:revision>59</cp:revision>
  <cp:lastPrinted>2023-10-13T16:04:10Z</cp:lastPrinted>
  <dcterms:created xsi:type="dcterms:W3CDTF">2023-10-03T07:55:35Z</dcterms:created>
  <dcterms:modified xsi:type="dcterms:W3CDTF">2025-02-12T18:42:26Z</dcterms:modified>
</cp:coreProperties>
</file>